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4" r:id="rId7"/>
    <p:sldId id="265" r:id="rId8"/>
    <p:sldId id="266" r:id="rId9"/>
    <p:sldId id="267" r:id="rId10"/>
    <p:sldId id="269"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10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34148-A6D2-6847-917F-90982A699E8B}"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358362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34148-A6D2-6847-917F-90982A699E8B}"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372040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34148-A6D2-6847-917F-90982A699E8B}"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119521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34148-A6D2-6847-917F-90982A699E8B}"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401319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34148-A6D2-6847-917F-90982A699E8B}"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27072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34148-A6D2-6847-917F-90982A699E8B}"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112802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34148-A6D2-6847-917F-90982A699E8B}" type="datetimeFigureOut">
              <a:rPr lang="en-US" smtClean="0"/>
              <a:t>4/13/16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392433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34148-A6D2-6847-917F-90982A699E8B}" type="datetimeFigureOut">
              <a:rPr lang="en-US" smtClean="0"/>
              <a:t>4/13/16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1588870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34148-A6D2-6847-917F-90982A699E8B}" type="datetimeFigureOut">
              <a:rPr lang="en-US" smtClean="0"/>
              <a:t>4/13/16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86971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34148-A6D2-6847-917F-90982A699E8B}"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1178862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34148-A6D2-6847-917F-90982A699E8B}"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53257-740F-1F43-9E75-9FAAC632983D}" type="slidenum">
              <a:rPr lang="en-US" smtClean="0"/>
              <a:t>‹#›</a:t>
            </a:fld>
            <a:endParaRPr lang="en-US"/>
          </a:p>
        </p:txBody>
      </p:sp>
    </p:spTree>
    <p:extLst>
      <p:ext uri="{BB962C8B-B14F-4D97-AF65-F5344CB8AC3E}">
        <p14:creationId xmlns:p14="http://schemas.microsoft.com/office/powerpoint/2010/main" val="18921687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34148-A6D2-6847-917F-90982A699E8B}" type="datetimeFigureOut">
              <a:rPr lang="en-US" smtClean="0"/>
              <a:t>4/13/16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53257-740F-1F43-9E75-9FAAC632983D}" type="slidenum">
              <a:rPr lang="en-US" smtClean="0"/>
              <a:t>‹#›</a:t>
            </a:fld>
            <a:endParaRPr lang="en-US"/>
          </a:p>
        </p:txBody>
      </p:sp>
    </p:spTree>
    <p:extLst>
      <p:ext uri="{BB962C8B-B14F-4D97-AF65-F5344CB8AC3E}">
        <p14:creationId xmlns:p14="http://schemas.microsoft.com/office/powerpoint/2010/main" val="1367884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Notecards</a:t>
            </a:r>
            <a:endParaRPr lang="en-US" dirty="0"/>
          </a:p>
        </p:txBody>
      </p:sp>
      <p:sp>
        <p:nvSpPr>
          <p:cNvPr id="3" name="Subtitle 2"/>
          <p:cNvSpPr>
            <a:spLocks noGrp="1"/>
          </p:cNvSpPr>
          <p:nvPr>
            <p:ph type="subTitle" idx="1"/>
          </p:nvPr>
        </p:nvSpPr>
        <p:spPr/>
        <p:txBody>
          <a:bodyPr/>
          <a:lstStyle/>
          <a:p>
            <a:r>
              <a:rPr lang="en-US" dirty="0" smtClean="0"/>
              <a:t>Research Paper</a:t>
            </a:r>
            <a:endParaRPr lang="en-US" dirty="0"/>
          </a:p>
        </p:txBody>
      </p:sp>
    </p:spTree>
    <p:extLst>
      <p:ext uri="{BB962C8B-B14F-4D97-AF65-F5344CB8AC3E}">
        <p14:creationId xmlns:p14="http://schemas.microsoft.com/office/powerpoint/2010/main" val="31214000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Pieces NFI"/>
                <a:cs typeface="Pieces NFI"/>
              </a:rPr>
              <a:t>PLAGIARIZED VERSION</a:t>
            </a:r>
            <a:endParaRPr lang="en-US" dirty="0"/>
          </a:p>
        </p:txBody>
      </p:sp>
      <p:sp>
        <p:nvSpPr>
          <p:cNvPr id="3" name="Content Placeholder 2"/>
          <p:cNvSpPr>
            <a:spLocks noGrp="1"/>
          </p:cNvSpPr>
          <p:nvPr>
            <p:ph idx="1"/>
          </p:nvPr>
        </p:nvSpPr>
        <p:spPr>
          <a:xfrm>
            <a:off x="165669" y="1417638"/>
            <a:ext cx="8978331" cy="5440362"/>
          </a:xfrm>
        </p:spPr>
        <p:txBody>
          <a:bodyPr>
            <a:normAutofit fontScale="92500"/>
          </a:bodyPr>
          <a:lstStyle/>
          <a:p>
            <a:pPr marL="0" indent="0">
              <a:buNone/>
            </a:pPr>
            <a:r>
              <a:rPr lang="en-US" sz="2000" dirty="0">
                <a:solidFill>
                  <a:schemeClr val="bg1">
                    <a:lumMod val="65000"/>
                  </a:schemeClr>
                </a:solidFill>
              </a:rPr>
              <a:t>“Students frequently overuse direct quotation in taking notes, and as a result they overuse quotations in the final paper. Probably only about 10% of your final manuscript should appear as directly quoted matter. Therefore, you should strive to limit the amount of exact transcribing of source materials while taking notes.” Lester, James D. Writing Research Papers. 2nd ed. (1976): 46-47. </a:t>
            </a:r>
            <a:endParaRPr lang="en-US" sz="2000" dirty="0" smtClean="0">
              <a:solidFill>
                <a:schemeClr val="bg1">
                  <a:lumMod val="65000"/>
                </a:schemeClr>
              </a:solidFill>
            </a:endParaRPr>
          </a:p>
          <a:p>
            <a:pPr marL="0" indent="0">
              <a:buNone/>
            </a:pPr>
            <a:endParaRPr lang="en-US" sz="2000" dirty="0"/>
          </a:p>
          <a:p>
            <a:pPr marL="0" indent="0">
              <a:buNone/>
            </a:pPr>
            <a:r>
              <a:rPr lang="en-US" sz="2800" dirty="0"/>
              <a:t>Students often use too many direct quotations when they take notes, resulting </a:t>
            </a:r>
            <a:r>
              <a:rPr lang="en-US" sz="2800" dirty="0" smtClean="0"/>
              <a:t>in </a:t>
            </a:r>
            <a:r>
              <a:rPr lang="en-US" sz="2800" dirty="0"/>
              <a:t>too many of them in the final research paper. In fact, probably only about 10% of the final copy should consist of directly quoted material. So it is important to limit the amount of source material copied while taking notes. </a:t>
            </a:r>
          </a:p>
          <a:p>
            <a:pPr marL="0" indent="0" algn="ctr">
              <a:buNone/>
            </a:pPr>
            <a:endParaRPr lang="en-US" sz="2000" b="1" i="1" dirty="0" smtClean="0"/>
          </a:p>
          <a:p>
            <a:pPr marL="0" indent="0" algn="ctr">
              <a:buNone/>
            </a:pPr>
            <a:r>
              <a:rPr lang="en-US" sz="2400" b="1" i="1" dirty="0"/>
              <a:t>Notice how no citation is given for this restatement of the original passage and that the structure and vocabulary choice of this passage is very similar to the original. This version is plagiarized. </a:t>
            </a:r>
          </a:p>
          <a:p>
            <a:pPr marL="0" indent="0">
              <a:buNone/>
            </a:pPr>
            <a:endParaRPr lang="en-US" sz="2000" dirty="0"/>
          </a:p>
          <a:p>
            <a:endParaRPr lang="en-US" dirty="0"/>
          </a:p>
        </p:txBody>
      </p:sp>
    </p:spTree>
    <p:extLst>
      <p:ext uri="{BB962C8B-B14F-4D97-AF65-F5344CB8AC3E}">
        <p14:creationId xmlns:p14="http://schemas.microsoft.com/office/powerpoint/2010/main" val="14628714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999" y="1190625"/>
            <a:ext cx="7445376" cy="420687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TextBox 4"/>
          <p:cNvSpPr txBox="1"/>
          <p:nvPr/>
        </p:nvSpPr>
        <p:spPr>
          <a:xfrm>
            <a:off x="1063624" y="1317625"/>
            <a:ext cx="4318001" cy="461665"/>
          </a:xfrm>
          <a:prstGeom prst="rect">
            <a:avLst/>
          </a:prstGeom>
          <a:noFill/>
        </p:spPr>
        <p:txBody>
          <a:bodyPr wrap="square" rtlCol="0">
            <a:spAutoFit/>
          </a:bodyPr>
          <a:lstStyle/>
          <a:p>
            <a:r>
              <a:rPr lang="en-US" sz="2400" dirty="0" smtClean="0">
                <a:latin typeface="Comic Sans MS"/>
                <a:cs typeface="Comic Sans MS"/>
              </a:rPr>
              <a:t>Freedom and violence</a:t>
            </a:r>
            <a:endParaRPr lang="en-US" sz="2400" dirty="0">
              <a:latin typeface="Comic Sans MS"/>
              <a:cs typeface="Comic Sans MS"/>
            </a:endParaRPr>
          </a:p>
        </p:txBody>
      </p:sp>
      <p:sp>
        <p:nvSpPr>
          <p:cNvPr id="6" name="TextBox 5"/>
          <p:cNvSpPr txBox="1"/>
          <p:nvPr/>
        </p:nvSpPr>
        <p:spPr>
          <a:xfrm>
            <a:off x="6381750" y="1317625"/>
            <a:ext cx="1793875" cy="461665"/>
          </a:xfrm>
          <a:prstGeom prst="rect">
            <a:avLst/>
          </a:prstGeom>
          <a:noFill/>
        </p:spPr>
        <p:txBody>
          <a:bodyPr wrap="square" rtlCol="0">
            <a:spAutoFit/>
          </a:bodyPr>
          <a:lstStyle/>
          <a:p>
            <a:r>
              <a:rPr lang="en-US" sz="2400" dirty="0" smtClean="0">
                <a:latin typeface="Comic Sans MS"/>
                <a:cs typeface="Comic Sans MS"/>
              </a:rPr>
              <a:t>Source #5</a:t>
            </a:r>
            <a:endParaRPr lang="en-US" sz="2400" dirty="0">
              <a:latin typeface="Comic Sans MS"/>
              <a:cs typeface="Comic Sans MS"/>
            </a:endParaRPr>
          </a:p>
        </p:txBody>
      </p:sp>
      <p:sp>
        <p:nvSpPr>
          <p:cNvPr id="7" name="TextBox 6"/>
          <p:cNvSpPr txBox="1"/>
          <p:nvPr/>
        </p:nvSpPr>
        <p:spPr>
          <a:xfrm>
            <a:off x="1206500" y="2080915"/>
            <a:ext cx="6588125" cy="1446550"/>
          </a:xfrm>
          <a:prstGeom prst="rect">
            <a:avLst/>
          </a:prstGeom>
          <a:noFill/>
        </p:spPr>
        <p:txBody>
          <a:bodyPr wrap="square" rtlCol="0">
            <a:spAutoFit/>
          </a:bodyPr>
          <a:lstStyle/>
          <a:p>
            <a:r>
              <a:rPr lang="en-US" sz="2200" dirty="0" smtClean="0">
                <a:latin typeface="Comic Sans MS"/>
                <a:cs typeface="Comic Sans MS"/>
              </a:rPr>
              <a:t>“Those who object most violently to the manipulation of behavior make the most vigorous efforts to manipulate minds</a:t>
            </a:r>
            <a:r>
              <a:rPr lang="en-US" sz="2200" dirty="0" smtClean="0">
                <a:latin typeface="Comic Sans MS"/>
                <a:cs typeface="Comic Sans MS"/>
              </a:rPr>
              <a:t>.”</a:t>
            </a:r>
            <a:endParaRPr lang="en-US" sz="2200" dirty="0" smtClean="0">
              <a:latin typeface="Comic Sans MS"/>
              <a:cs typeface="Comic Sans MS"/>
            </a:endParaRPr>
          </a:p>
          <a:p>
            <a:pPr algn="r"/>
            <a:r>
              <a:rPr lang="en-US" sz="2200" dirty="0" smtClean="0">
                <a:latin typeface="Comic Sans MS"/>
                <a:cs typeface="Comic Sans MS"/>
              </a:rPr>
              <a:t>(54)</a:t>
            </a:r>
            <a:endParaRPr lang="en-US" sz="2200" dirty="0">
              <a:latin typeface="Comic Sans MS"/>
              <a:cs typeface="Comic Sans MS"/>
            </a:endParaRPr>
          </a:p>
        </p:txBody>
      </p:sp>
      <p:sp>
        <p:nvSpPr>
          <p:cNvPr id="9" name="TextBox 8"/>
          <p:cNvSpPr txBox="1"/>
          <p:nvPr/>
        </p:nvSpPr>
        <p:spPr>
          <a:xfrm>
            <a:off x="7318375" y="4831517"/>
            <a:ext cx="952500" cy="523220"/>
          </a:xfrm>
          <a:prstGeom prst="rect">
            <a:avLst/>
          </a:prstGeom>
          <a:noFill/>
        </p:spPr>
        <p:txBody>
          <a:bodyPr wrap="square" rtlCol="0">
            <a:spAutoFit/>
          </a:bodyPr>
          <a:lstStyle/>
          <a:p>
            <a:pPr algn="ctr"/>
            <a:r>
              <a:rPr lang="en-US" sz="2800" dirty="0">
                <a:latin typeface="Comic Sans MS"/>
                <a:cs typeface="Comic Sans MS"/>
              </a:rPr>
              <a:t>Q</a:t>
            </a:r>
          </a:p>
        </p:txBody>
      </p:sp>
      <p:sp>
        <p:nvSpPr>
          <p:cNvPr id="10" name="TextBox 9"/>
          <p:cNvSpPr txBox="1"/>
          <p:nvPr/>
        </p:nvSpPr>
        <p:spPr>
          <a:xfrm>
            <a:off x="888999" y="5619750"/>
            <a:ext cx="7445376" cy="461665"/>
          </a:xfrm>
          <a:prstGeom prst="rect">
            <a:avLst/>
          </a:prstGeom>
          <a:noFill/>
        </p:spPr>
        <p:txBody>
          <a:bodyPr wrap="square" rtlCol="0">
            <a:spAutoFit/>
          </a:bodyPr>
          <a:lstStyle/>
          <a:p>
            <a:pPr algn="ctr"/>
            <a:r>
              <a:rPr lang="en-US" sz="2400" dirty="0" smtClean="0"/>
              <a:t>S = Summary		P = Paraphrase		Q = Quote</a:t>
            </a:r>
            <a:endParaRPr lang="en-US" sz="2400" dirty="0"/>
          </a:p>
        </p:txBody>
      </p:sp>
      <p:sp>
        <p:nvSpPr>
          <p:cNvPr id="8" name="Oval 7"/>
          <p:cNvSpPr/>
          <p:nvPr/>
        </p:nvSpPr>
        <p:spPr>
          <a:xfrm>
            <a:off x="7469822" y="4747240"/>
            <a:ext cx="649605" cy="628551"/>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7468788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999" y="1190625"/>
            <a:ext cx="7445376" cy="420687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TextBox 4"/>
          <p:cNvSpPr txBox="1"/>
          <p:nvPr/>
        </p:nvSpPr>
        <p:spPr>
          <a:xfrm>
            <a:off x="1063624" y="1317625"/>
            <a:ext cx="4318001" cy="461665"/>
          </a:xfrm>
          <a:prstGeom prst="rect">
            <a:avLst/>
          </a:prstGeom>
          <a:noFill/>
        </p:spPr>
        <p:txBody>
          <a:bodyPr wrap="square" rtlCol="0">
            <a:spAutoFit/>
          </a:bodyPr>
          <a:lstStyle/>
          <a:p>
            <a:r>
              <a:rPr lang="en-US" sz="2400" dirty="0" smtClean="0">
                <a:latin typeface="Comic Sans MS"/>
                <a:cs typeface="Comic Sans MS"/>
              </a:rPr>
              <a:t>Topic covered on notecard</a:t>
            </a:r>
            <a:endParaRPr lang="en-US" sz="2400" dirty="0">
              <a:latin typeface="Comic Sans MS"/>
              <a:cs typeface="Comic Sans MS"/>
            </a:endParaRPr>
          </a:p>
        </p:txBody>
      </p:sp>
      <p:sp>
        <p:nvSpPr>
          <p:cNvPr id="6" name="TextBox 5"/>
          <p:cNvSpPr txBox="1"/>
          <p:nvPr/>
        </p:nvSpPr>
        <p:spPr>
          <a:xfrm>
            <a:off x="6381750" y="1317625"/>
            <a:ext cx="1793875" cy="461665"/>
          </a:xfrm>
          <a:prstGeom prst="rect">
            <a:avLst/>
          </a:prstGeom>
          <a:noFill/>
        </p:spPr>
        <p:txBody>
          <a:bodyPr wrap="square" rtlCol="0">
            <a:spAutoFit/>
          </a:bodyPr>
          <a:lstStyle/>
          <a:p>
            <a:r>
              <a:rPr lang="en-US" sz="2400" dirty="0" smtClean="0">
                <a:latin typeface="Comic Sans MS"/>
                <a:cs typeface="Comic Sans MS"/>
              </a:rPr>
              <a:t>Source #</a:t>
            </a:r>
            <a:endParaRPr lang="en-US" sz="2400" dirty="0">
              <a:latin typeface="Comic Sans MS"/>
              <a:cs typeface="Comic Sans MS"/>
            </a:endParaRPr>
          </a:p>
        </p:txBody>
      </p:sp>
      <p:sp>
        <p:nvSpPr>
          <p:cNvPr id="7" name="TextBox 6"/>
          <p:cNvSpPr txBox="1"/>
          <p:nvPr/>
        </p:nvSpPr>
        <p:spPr>
          <a:xfrm>
            <a:off x="1206500" y="2493665"/>
            <a:ext cx="6588125" cy="1569660"/>
          </a:xfrm>
          <a:prstGeom prst="rect">
            <a:avLst/>
          </a:prstGeom>
          <a:noFill/>
        </p:spPr>
        <p:txBody>
          <a:bodyPr wrap="square" rtlCol="0">
            <a:spAutoFit/>
          </a:bodyPr>
          <a:lstStyle/>
          <a:p>
            <a:r>
              <a:rPr lang="en-US" sz="2400" dirty="0" smtClean="0">
                <a:latin typeface="Comic Sans MS"/>
                <a:cs typeface="Comic Sans MS"/>
              </a:rPr>
              <a:t>Notes taken from the source as either a summary, paraphrase, or quotation. Limit yourself to ONE idea per notecard.</a:t>
            </a:r>
          </a:p>
          <a:p>
            <a:pPr algn="r"/>
            <a:r>
              <a:rPr lang="en-US" sz="2400" dirty="0" smtClean="0">
                <a:latin typeface="Comic Sans MS"/>
                <a:cs typeface="Comic Sans MS"/>
              </a:rPr>
              <a:t>(Page #)</a:t>
            </a:r>
            <a:endParaRPr lang="en-US" sz="2400" dirty="0">
              <a:latin typeface="Comic Sans MS"/>
              <a:cs typeface="Comic Sans MS"/>
            </a:endParaRPr>
          </a:p>
        </p:txBody>
      </p:sp>
      <p:sp>
        <p:nvSpPr>
          <p:cNvPr id="9" name="TextBox 8"/>
          <p:cNvSpPr txBox="1"/>
          <p:nvPr/>
        </p:nvSpPr>
        <p:spPr>
          <a:xfrm>
            <a:off x="7352665" y="4747111"/>
            <a:ext cx="952500" cy="400110"/>
          </a:xfrm>
          <a:prstGeom prst="rect">
            <a:avLst/>
          </a:prstGeom>
          <a:noFill/>
        </p:spPr>
        <p:txBody>
          <a:bodyPr wrap="square" rtlCol="0">
            <a:spAutoFit/>
          </a:bodyPr>
          <a:lstStyle/>
          <a:p>
            <a:r>
              <a:rPr lang="en-US" sz="2000" dirty="0" smtClean="0">
                <a:latin typeface="Comic Sans MS"/>
                <a:cs typeface="Comic Sans MS"/>
              </a:rPr>
              <a:t>Code</a:t>
            </a:r>
            <a:endParaRPr lang="en-US" sz="2000" dirty="0">
              <a:latin typeface="Comic Sans MS"/>
              <a:cs typeface="Comic Sans MS"/>
            </a:endParaRPr>
          </a:p>
        </p:txBody>
      </p:sp>
      <p:sp>
        <p:nvSpPr>
          <p:cNvPr id="10" name="TextBox 9"/>
          <p:cNvSpPr txBox="1"/>
          <p:nvPr/>
        </p:nvSpPr>
        <p:spPr>
          <a:xfrm>
            <a:off x="888999" y="5619750"/>
            <a:ext cx="7445376" cy="461665"/>
          </a:xfrm>
          <a:prstGeom prst="rect">
            <a:avLst/>
          </a:prstGeom>
          <a:noFill/>
        </p:spPr>
        <p:txBody>
          <a:bodyPr wrap="square" rtlCol="0">
            <a:spAutoFit/>
          </a:bodyPr>
          <a:lstStyle/>
          <a:p>
            <a:pPr algn="ctr"/>
            <a:r>
              <a:rPr lang="en-US" sz="2400" dirty="0" smtClean="0"/>
              <a:t>S = Summary		P = Paraphrase		Q = Quote</a:t>
            </a:r>
            <a:endParaRPr lang="en-US" sz="2400" dirty="0"/>
          </a:p>
        </p:txBody>
      </p:sp>
      <p:sp>
        <p:nvSpPr>
          <p:cNvPr id="11" name="Oval 10"/>
          <p:cNvSpPr/>
          <p:nvPr/>
        </p:nvSpPr>
        <p:spPr>
          <a:xfrm>
            <a:off x="7352665" y="4574540"/>
            <a:ext cx="822960" cy="82296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7926953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999" y="1190625"/>
            <a:ext cx="7445376" cy="420687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TextBox 4"/>
          <p:cNvSpPr txBox="1"/>
          <p:nvPr/>
        </p:nvSpPr>
        <p:spPr>
          <a:xfrm>
            <a:off x="1063624" y="1317625"/>
            <a:ext cx="4318001" cy="461665"/>
          </a:xfrm>
          <a:prstGeom prst="rect">
            <a:avLst/>
          </a:prstGeom>
          <a:noFill/>
        </p:spPr>
        <p:txBody>
          <a:bodyPr wrap="square" rtlCol="0">
            <a:spAutoFit/>
          </a:bodyPr>
          <a:lstStyle/>
          <a:p>
            <a:r>
              <a:rPr lang="en-US" sz="2400" dirty="0" smtClean="0">
                <a:latin typeface="Comic Sans MS"/>
                <a:cs typeface="Comic Sans MS"/>
              </a:rPr>
              <a:t>Psychological Reasons</a:t>
            </a:r>
            <a:endParaRPr lang="en-US" sz="2400" dirty="0">
              <a:latin typeface="Comic Sans MS"/>
              <a:cs typeface="Comic Sans MS"/>
            </a:endParaRPr>
          </a:p>
        </p:txBody>
      </p:sp>
      <p:sp>
        <p:nvSpPr>
          <p:cNvPr id="6" name="TextBox 5"/>
          <p:cNvSpPr txBox="1"/>
          <p:nvPr/>
        </p:nvSpPr>
        <p:spPr>
          <a:xfrm>
            <a:off x="6381750" y="1317625"/>
            <a:ext cx="1793875" cy="461665"/>
          </a:xfrm>
          <a:prstGeom prst="rect">
            <a:avLst/>
          </a:prstGeom>
          <a:noFill/>
        </p:spPr>
        <p:txBody>
          <a:bodyPr wrap="square" rtlCol="0">
            <a:spAutoFit/>
          </a:bodyPr>
          <a:lstStyle/>
          <a:p>
            <a:r>
              <a:rPr lang="en-US" sz="2400" dirty="0" smtClean="0">
                <a:latin typeface="Comic Sans MS"/>
                <a:cs typeface="Comic Sans MS"/>
              </a:rPr>
              <a:t>Source #1</a:t>
            </a:r>
            <a:endParaRPr lang="en-US" sz="2400" dirty="0">
              <a:latin typeface="Comic Sans MS"/>
              <a:cs typeface="Comic Sans MS"/>
            </a:endParaRPr>
          </a:p>
        </p:txBody>
      </p:sp>
      <p:sp>
        <p:nvSpPr>
          <p:cNvPr id="7" name="TextBox 6"/>
          <p:cNvSpPr txBox="1"/>
          <p:nvPr/>
        </p:nvSpPr>
        <p:spPr>
          <a:xfrm>
            <a:off x="1206500" y="2080915"/>
            <a:ext cx="6588125" cy="2462212"/>
          </a:xfrm>
          <a:prstGeom prst="rect">
            <a:avLst/>
          </a:prstGeom>
          <a:noFill/>
        </p:spPr>
        <p:txBody>
          <a:bodyPr wrap="square" rtlCol="0">
            <a:spAutoFit/>
          </a:bodyPr>
          <a:lstStyle/>
          <a:p>
            <a:r>
              <a:rPr lang="en-US" sz="2200" dirty="0" smtClean="0">
                <a:latin typeface="Comic Sans MS"/>
                <a:cs typeface="Comic Sans MS"/>
              </a:rPr>
              <a:t>Robert Michaels of Cornell attributes plagiarist’s apparent self-destruction to lack of self-esteem, and Peter Shaw suggests that plagiarism resembles kleptomania in that it both shows an evident wish to be detected and what is stolen may not be needed.</a:t>
            </a:r>
          </a:p>
          <a:p>
            <a:pPr algn="r"/>
            <a:r>
              <a:rPr lang="en-US" sz="2200" dirty="0" smtClean="0">
                <a:latin typeface="Comic Sans MS"/>
                <a:cs typeface="Comic Sans MS"/>
              </a:rPr>
              <a:t>(121)</a:t>
            </a:r>
            <a:endParaRPr lang="en-US" sz="2200" dirty="0">
              <a:latin typeface="Comic Sans MS"/>
              <a:cs typeface="Comic Sans MS"/>
            </a:endParaRPr>
          </a:p>
        </p:txBody>
      </p:sp>
      <p:sp>
        <p:nvSpPr>
          <p:cNvPr id="9" name="TextBox 8"/>
          <p:cNvSpPr txBox="1"/>
          <p:nvPr/>
        </p:nvSpPr>
        <p:spPr>
          <a:xfrm>
            <a:off x="7318375" y="4831517"/>
            <a:ext cx="952500" cy="523220"/>
          </a:xfrm>
          <a:prstGeom prst="rect">
            <a:avLst/>
          </a:prstGeom>
          <a:noFill/>
        </p:spPr>
        <p:txBody>
          <a:bodyPr wrap="square" rtlCol="0">
            <a:spAutoFit/>
          </a:bodyPr>
          <a:lstStyle/>
          <a:p>
            <a:pPr algn="ctr"/>
            <a:r>
              <a:rPr lang="en-US" sz="2800" dirty="0" smtClean="0">
                <a:latin typeface="Comic Sans MS"/>
                <a:cs typeface="Comic Sans MS"/>
              </a:rPr>
              <a:t>P</a:t>
            </a:r>
            <a:endParaRPr lang="en-US" sz="2800" dirty="0">
              <a:latin typeface="Comic Sans MS"/>
              <a:cs typeface="Comic Sans MS"/>
            </a:endParaRPr>
          </a:p>
        </p:txBody>
      </p:sp>
      <p:sp>
        <p:nvSpPr>
          <p:cNvPr id="10" name="TextBox 9"/>
          <p:cNvSpPr txBox="1"/>
          <p:nvPr/>
        </p:nvSpPr>
        <p:spPr>
          <a:xfrm>
            <a:off x="888999" y="5619750"/>
            <a:ext cx="7445376" cy="461665"/>
          </a:xfrm>
          <a:prstGeom prst="rect">
            <a:avLst/>
          </a:prstGeom>
          <a:noFill/>
        </p:spPr>
        <p:txBody>
          <a:bodyPr wrap="square" rtlCol="0">
            <a:spAutoFit/>
          </a:bodyPr>
          <a:lstStyle/>
          <a:p>
            <a:pPr algn="ctr"/>
            <a:r>
              <a:rPr lang="en-US" sz="2400" dirty="0" smtClean="0"/>
              <a:t>S = Summary		P = Paraphrase		Q = Quote</a:t>
            </a:r>
            <a:endParaRPr lang="en-US" sz="2400" dirty="0"/>
          </a:p>
        </p:txBody>
      </p:sp>
      <p:sp>
        <p:nvSpPr>
          <p:cNvPr id="8" name="Oval 7"/>
          <p:cNvSpPr/>
          <p:nvPr/>
        </p:nvSpPr>
        <p:spPr>
          <a:xfrm>
            <a:off x="7469822" y="4747240"/>
            <a:ext cx="649605" cy="628551"/>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0182683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Cards</a:t>
            </a:r>
            <a:endParaRPr lang="en-US" dirty="0"/>
          </a:p>
        </p:txBody>
      </p:sp>
      <p:sp>
        <p:nvSpPr>
          <p:cNvPr id="3" name="Content Placeholder 2"/>
          <p:cNvSpPr>
            <a:spLocks noGrp="1"/>
          </p:cNvSpPr>
          <p:nvPr>
            <p:ph idx="1"/>
          </p:nvPr>
        </p:nvSpPr>
        <p:spPr/>
        <p:txBody>
          <a:bodyPr/>
          <a:lstStyle/>
          <a:p>
            <a:r>
              <a:rPr lang="en-US" dirty="0" smtClean="0"/>
              <a:t>When you summarize, condense what you are summarizing, stating the essential ideas in your own words.</a:t>
            </a:r>
          </a:p>
          <a:p>
            <a:r>
              <a:rPr lang="en-US" dirty="0" smtClean="0"/>
              <a:t>You may include specific statistics, details, and examples, but the basic idea is to detail briefly what the author has said.</a:t>
            </a:r>
          </a:p>
          <a:p>
            <a:r>
              <a:rPr lang="en-US" dirty="0" smtClean="0"/>
              <a:t>Summaries are always </a:t>
            </a:r>
            <a:r>
              <a:rPr lang="en-US" b="1" dirty="0" smtClean="0"/>
              <a:t>shorter</a:t>
            </a:r>
            <a:r>
              <a:rPr lang="en-US" dirty="0" smtClean="0"/>
              <a:t> than the original passage.</a:t>
            </a:r>
            <a:endParaRPr lang="en-US" dirty="0"/>
          </a:p>
        </p:txBody>
      </p:sp>
    </p:spTree>
    <p:extLst>
      <p:ext uri="{BB962C8B-B14F-4D97-AF65-F5344CB8AC3E}">
        <p14:creationId xmlns:p14="http://schemas.microsoft.com/office/powerpoint/2010/main" val="8443577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Cards</a:t>
            </a:r>
            <a:endParaRPr lang="en-US" dirty="0"/>
          </a:p>
        </p:txBody>
      </p:sp>
      <p:sp>
        <p:nvSpPr>
          <p:cNvPr id="3" name="Content Placeholder 2"/>
          <p:cNvSpPr>
            <a:spLocks noGrp="1"/>
          </p:cNvSpPr>
          <p:nvPr>
            <p:ph idx="1"/>
          </p:nvPr>
        </p:nvSpPr>
        <p:spPr/>
        <p:txBody>
          <a:bodyPr>
            <a:normAutofit lnSpcReduction="10000"/>
          </a:bodyPr>
          <a:lstStyle/>
          <a:p>
            <a:r>
              <a:rPr lang="en-US" dirty="0" smtClean="0"/>
              <a:t>When paraphrasing, you must rewrite the original passage in your own words. More is required than just changing the order of the words a bit and inserting several synonyms.</a:t>
            </a:r>
          </a:p>
          <a:p>
            <a:r>
              <a:rPr lang="en-US" dirty="0" smtClean="0"/>
              <a:t>If you decide to keep some of the key words or phrases, be sure to enclose them in quotation marks.</a:t>
            </a:r>
          </a:p>
          <a:p>
            <a:r>
              <a:rPr lang="en-US" dirty="0" smtClean="0"/>
              <a:t>Paraphrases are frequently </a:t>
            </a:r>
            <a:r>
              <a:rPr lang="en-US" b="1" dirty="0" smtClean="0"/>
              <a:t>longer</a:t>
            </a:r>
            <a:r>
              <a:rPr lang="en-US" dirty="0" smtClean="0"/>
              <a:t> than the original passage.</a:t>
            </a:r>
            <a:endParaRPr lang="en-US" dirty="0"/>
          </a:p>
        </p:txBody>
      </p:sp>
    </p:spTree>
    <p:extLst>
      <p:ext uri="{BB962C8B-B14F-4D97-AF65-F5344CB8AC3E}">
        <p14:creationId xmlns:p14="http://schemas.microsoft.com/office/powerpoint/2010/main" val="36961584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vs. Paraphrase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3285586"/>
              </p:ext>
            </p:extLst>
          </p:nvPr>
        </p:nvGraphicFramePr>
        <p:xfrm>
          <a:off x="457200" y="1287322"/>
          <a:ext cx="8229600" cy="496823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800" dirty="0" smtClean="0"/>
                        <a:t>SUMMARY</a:t>
                      </a:r>
                      <a:endParaRPr lang="en-US" sz="2800" dirty="0"/>
                    </a:p>
                  </a:txBody>
                  <a:tcPr>
                    <a:solidFill>
                      <a:schemeClr val="accent1">
                        <a:lumMod val="60000"/>
                        <a:lumOff val="40000"/>
                      </a:schemeClr>
                    </a:solidFill>
                  </a:tcPr>
                </a:tc>
                <a:tc>
                  <a:txBody>
                    <a:bodyPr/>
                    <a:lstStyle/>
                    <a:p>
                      <a:pPr algn="ctr"/>
                      <a:r>
                        <a:rPr lang="en-US" sz="2800" dirty="0" smtClean="0"/>
                        <a:t>BOTH</a:t>
                      </a:r>
                      <a:endParaRPr lang="en-US" sz="2800" dirty="0"/>
                    </a:p>
                  </a:txBody>
                  <a:tcPr>
                    <a:solidFill>
                      <a:schemeClr val="accent2">
                        <a:lumMod val="60000"/>
                        <a:lumOff val="40000"/>
                      </a:schemeClr>
                    </a:solidFill>
                  </a:tcPr>
                </a:tc>
                <a:tc>
                  <a:txBody>
                    <a:bodyPr/>
                    <a:lstStyle/>
                    <a:p>
                      <a:pPr algn="ctr"/>
                      <a:r>
                        <a:rPr lang="en-US" sz="2800" dirty="0" smtClean="0"/>
                        <a:t>PARAPHRASE</a:t>
                      </a:r>
                      <a:endParaRPr lang="en-US" sz="2800" dirty="0"/>
                    </a:p>
                  </a:txBody>
                  <a:tcPr>
                    <a:solidFill>
                      <a:schemeClr val="accent1">
                        <a:lumMod val="60000"/>
                        <a:lumOff val="40000"/>
                      </a:schemeClr>
                    </a:solidFill>
                  </a:tcPr>
                </a:tc>
              </a:tr>
              <a:tr h="370840">
                <a:tc>
                  <a:txBody>
                    <a:bodyPr/>
                    <a:lstStyle/>
                    <a:p>
                      <a:pPr marL="342900" indent="-342900" algn="l">
                        <a:buFont typeface="Arial"/>
                        <a:buChar char="•"/>
                      </a:pPr>
                      <a:r>
                        <a:rPr lang="en-US" sz="2200" dirty="0" smtClean="0"/>
                        <a:t>Provides a broad overview of the key elements, or main points, of the text</a:t>
                      </a:r>
                    </a:p>
                    <a:p>
                      <a:pPr algn="ctr"/>
                      <a:endParaRPr lang="en-US" sz="2200" dirty="0" smtClean="0"/>
                    </a:p>
                    <a:p>
                      <a:pPr algn="ctr"/>
                      <a:endParaRPr lang="en-US" sz="2200" dirty="0" smtClean="0"/>
                    </a:p>
                    <a:p>
                      <a:pPr algn="ctr"/>
                      <a:endParaRPr lang="en-US" sz="2200" dirty="0" smtClean="0"/>
                    </a:p>
                    <a:p>
                      <a:pPr algn="ctr"/>
                      <a:endParaRPr lang="en-US" sz="2200" dirty="0" smtClean="0"/>
                    </a:p>
                    <a:p>
                      <a:pPr algn="ctr"/>
                      <a:endParaRPr lang="en-US" sz="2200" dirty="0" smtClean="0"/>
                    </a:p>
                    <a:p>
                      <a:pPr marL="342900" indent="-342900" algn="l">
                        <a:buFont typeface="Arial"/>
                        <a:buChar char="•"/>
                      </a:pPr>
                      <a:r>
                        <a:rPr lang="en-US" sz="2200" dirty="0" smtClean="0"/>
                        <a:t>Usually shorter than the original source</a:t>
                      </a:r>
                      <a:endParaRPr lang="en-US" sz="2200" dirty="0"/>
                    </a:p>
                  </a:txBody>
                  <a:tcPr>
                    <a:solidFill>
                      <a:schemeClr val="accent1">
                        <a:lumMod val="60000"/>
                        <a:lumOff val="40000"/>
                      </a:schemeClr>
                    </a:solidFill>
                  </a:tcPr>
                </a:tc>
                <a:tc>
                  <a:txBody>
                    <a:bodyPr/>
                    <a:lstStyle/>
                    <a:p>
                      <a:pPr algn="ctr"/>
                      <a:endParaRPr lang="en-US" sz="2200" dirty="0" smtClean="0"/>
                    </a:p>
                    <a:p>
                      <a:pPr algn="ctr"/>
                      <a:endParaRPr lang="en-US" sz="2200" dirty="0" smtClean="0"/>
                    </a:p>
                    <a:p>
                      <a:pPr algn="ctr"/>
                      <a:endParaRPr lang="en-US" sz="2200" dirty="0" smtClean="0"/>
                    </a:p>
                    <a:p>
                      <a:pPr algn="ctr"/>
                      <a:endParaRPr lang="en-US" sz="2200" dirty="0" smtClean="0"/>
                    </a:p>
                    <a:p>
                      <a:pPr marL="342900" indent="-342900" algn="l">
                        <a:buFont typeface="Arial"/>
                        <a:buChar char="•"/>
                      </a:pPr>
                      <a:r>
                        <a:rPr lang="en-US" sz="2200" dirty="0" smtClean="0"/>
                        <a:t>Use your</a:t>
                      </a:r>
                      <a:r>
                        <a:rPr lang="en-US" sz="2200" baseline="0" dirty="0" smtClean="0"/>
                        <a:t> own words</a:t>
                      </a:r>
                    </a:p>
                    <a:p>
                      <a:pPr marL="342900" indent="-342900" algn="l">
                        <a:buFont typeface="Arial"/>
                        <a:buChar char="•"/>
                      </a:pPr>
                      <a:endParaRPr lang="en-US" sz="2200" baseline="0" dirty="0" smtClean="0"/>
                    </a:p>
                    <a:p>
                      <a:pPr marL="342900" indent="-342900" algn="l">
                        <a:buFont typeface="Arial"/>
                        <a:buChar char="•"/>
                      </a:pPr>
                      <a:endParaRPr lang="en-US" sz="2200" baseline="0" dirty="0" smtClean="0"/>
                    </a:p>
                    <a:p>
                      <a:pPr marL="342900" indent="-342900" algn="l">
                        <a:buFont typeface="Arial"/>
                        <a:buChar char="•"/>
                      </a:pPr>
                      <a:endParaRPr lang="en-US" sz="2200" baseline="0" dirty="0" smtClean="0"/>
                    </a:p>
                    <a:p>
                      <a:pPr marL="342900" indent="-342900" algn="l">
                        <a:buFont typeface="Arial"/>
                        <a:buChar char="•"/>
                      </a:pPr>
                      <a:r>
                        <a:rPr lang="en-US" sz="2200" baseline="0" dirty="0" smtClean="0"/>
                        <a:t>Must be cited</a:t>
                      </a:r>
                      <a:endParaRPr lang="en-US" sz="2200" dirty="0"/>
                    </a:p>
                  </a:txBody>
                  <a:tcPr>
                    <a:solidFill>
                      <a:schemeClr val="accent2">
                        <a:lumMod val="60000"/>
                        <a:lumOff val="40000"/>
                      </a:schemeClr>
                    </a:solidFill>
                  </a:tcPr>
                </a:tc>
                <a:tc>
                  <a:txBody>
                    <a:bodyPr/>
                    <a:lstStyle/>
                    <a:p>
                      <a:pPr marL="342900" indent="-342900" algn="l">
                        <a:buFont typeface="Arial"/>
                        <a:buChar char="•"/>
                      </a:pPr>
                      <a:r>
                        <a:rPr lang="en-US" sz="2200" dirty="0" smtClean="0"/>
                        <a:t>Provides more detail</a:t>
                      </a:r>
                      <a:r>
                        <a:rPr lang="en-US" sz="2200" baseline="0" dirty="0" smtClean="0"/>
                        <a:t> by restating a smaller section of the text.</a:t>
                      </a:r>
                    </a:p>
                    <a:p>
                      <a:pPr marL="342900" indent="-342900" algn="l">
                        <a:buFont typeface="Arial"/>
                        <a:buChar char="•"/>
                      </a:pPr>
                      <a:endParaRPr lang="en-US" sz="2200" baseline="0" dirty="0" smtClean="0"/>
                    </a:p>
                    <a:p>
                      <a:pPr marL="342900" indent="-342900" algn="l">
                        <a:buFont typeface="Arial"/>
                        <a:buChar char="•"/>
                      </a:pPr>
                      <a:r>
                        <a:rPr lang="en-US" sz="2200" baseline="0" dirty="0" smtClean="0"/>
                        <a:t>Usually includes most or all of the information in the original source</a:t>
                      </a:r>
                    </a:p>
                    <a:p>
                      <a:pPr marL="342900" indent="-342900" algn="l">
                        <a:buFont typeface="Arial"/>
                        <a:buChar char="•"/>
                      </a:pPr>
                      <a:endParaRPr lang="en-US" sz="2200" baseline="0" dirty="0" smtClean="0"/>
                    </a:p>
                    <a:p>
                      <a:pPr marL="342900" indent="-342900" algn="l">
                        <a:buFont typeface="Arial"/>
                        <a:buChar char="•"/>
                      </a:pPr>
                      <a:r>
                        <a:rPr lang="en-US" sz="2200" baseline="0" dirty="0" smtClean="0"/>
                        <a:t>Usually longer than the original source</a:t>
                      </a:r>
                      <a:endParaRPr lang="en-US" sz="2200" dirty="0"/>
                    </a:p>
                  </a:txBody>
                  <a:tcPr>
                    <a:solidFill>
                      <a:schemeClr val="accent1">
                        <a:lumMod val="60000"/>
                        <a:lumOff val="40000"/>
                      </a:schemeClr>
                    </a:solidFill>
                  </a:tcPr>
                </a:tc>
              </a:tr>
            </a:tbl>
          </a:graphicData>
        </a:graphic>
      </p:graphicFrame>
    </p:spTree>
    <p:extLst>
      <p:ext uri="{BB962C8B-B14F-4D97-AF65-F5344CB8AC3E}">
        <p14:creationId xmlns:p14="http://schemas.microsoft.com/office/powerpoint/2010/main" val="2384099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p:txBody>
          <a:bodyPr/>
          <a:lstStyle/>
          <a:p>
            <a:pPr marL="0" indent="0">
              <a:buNone/>
            </a:pPr>
            <a:r>
              <a:rPr lang="en-US" dirty="0"/>
              <a:t>“Students frequently overuse direct quotation in taking notes, and as a result they overuse quotations in the final paper. Probably only about 10% of your final manuscript should appear as directly quoted matter. Therefore, you should strive to limit the amount of exact transcribing of source materials while taking notes.” Lester, James D. Writing Research Papers. 2nd ed. (1976): 46-47. </a:t>
            </a:r>
          </a:p>
          <a:p>
            <a:pPr marL="0" indent="0">
              <a:buNone/>
            </a:pPr>
            <a:endParaRPr lang="en-US" dirty="0"/>
          </a:p>
        </p:txBody>
      </p:sp>
    </p:spTree>
    <p:extLst>
      <p:ext uri="{BB962C8B-B14F-4D97-AF65-F5344CB8AC3E}">
        <p14:creationId xmlns:p14="http://schemas.microsoft.com/office/powerpoint/2010/main" val="10100581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65669" y="1417638"/>
            <a:ext cx="8978331" cy="5440362"/>
          </a:xfrm>
        </p:spPr>
        <p:txBody>
          <a:bodyPr>
            <a:normAutofit/>
          </a:bodyPr>
          <a:lstStyle/>
          <a:p>
            <a:pPr marL="0" indent="0">
              <a:buNone/>
            </a:pPr>
            <a:r>
              <a:rPr lang="en-US" sz="2000" dirty="0">
                <a:solidFill>
                  <a:schemeClr val="bg1">
                    <a:lumMod val="65000"/>
                  </a:schemeClr>
                </a:solidFill>
              </a:rPr>
              <a:t>“Students frequently overuse direct quotation in taking notes, and as a result they overuse quotations in the final paper. Probably only about 10% of your final manuscript should appear as directly quoted matter. Therefore, you should strive to limit the amount of exact transcribing of source materials while taking notes.” Lester, James D. Writing Research Papers. 2nd ed. (1976): 46-47. </a:t>
            </a:r>
            <a:endParaRPr lang="en-US" sz="2000" dirty="0" smtClean="0">
              <a:solidFill>
                <a:schemeClr val="bg1">
                  <a:lumMod val="65000"/>
                </a:schemeClr>
              </a:solidFill>
            </a:endParaRPr>
          </a:p>
          <a:p>
            <a:pPr marL="0" indent="0">
              <a:buNone/>
            </a:pPr>
            <a:endParaRPr lang="en-US" sz="2000" dirty="0"/>
          </a:p>
          <a:p>
            <a:pPr marL="0" indent="0">
              <a:buNone/>
            </a:pPr>
            <a:r>
              <a:rPr lang="en-US" sz="2800" dirty="0"/>
              <a:t>Students should take just a few notes in direct quotations from sources to help </a:t>
            </a:r>
            <a:r>
              <a:rPr lang="en-US" sz="2800" dirty="0" smtClean="0"/>
              <a:t>minimize </a:t>
            </a:r>
            <a:r>
              <a:rPr lang="en-US" sz="2800" dirty="0"/>
              <a:t>the amount of quoted material in a research paper (Lester, 46-47). </a:t>
            </a:r>
          </a:p>
          <a:p>
            <a:pPr marL="0" indent="0">
              <a:buNone/>
            </a:pPr>
            <a:endParaRPr lang="en-US" sz="2000" dirty="0" smtClean="0"/>
          </a:p>
          <a:p>
            <a:pPr marL="0" indent="0" algn="ctr">
              <a:buNone/>
            </a:pPr>
            <a:r>
              <a:rPr lang="en-US" sz="2400" b="1" i="1" dirty="0"/>
              <a:t>Notice how this summary covers just one main idea- the need to reduce direct quotations in notes. It does not mention the 10% level, or the fact that students often overuse direct quotes in their notes. </a:t>
            </a:r>
          </a:p>
          <a:p>
            <a:pPr marL="0" indent="0">
              <a:buNone/>
            </a:pPr>
            <a:endParaRPr lang="en-US" sz="2000" dirty="0"/>
          </a:p>
          <a:p>
            <a:endParaRPr lang="en-US" dirty="0"/>
          </a:p>
        </p:txBody>
      </p:sp>
    </p:spTree>
    <p:extLst>
      <p:ext uri="{BB962C8B-B14F-4D97-AF65-F5344CB8AC3E}">
        <p14:creationId xmlns:p14="http://schemas.microsoft.com/office/powerpoint/2010/main" val="4917875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a:t>
            </a:r>
            <a:endParaRPr lang="en-US" dirty="0"/>
          </a:p>
        </p:txBody>
      </p:sp>
      <p:sp>
        <p:nvSpPr>
          <p:cNvPr id="3" name="Content Placeholder 2"/>
          <p:cNvSpPr>
            <a:spLocks noGrp="1"/>
          </p:cNvSpPr>
          <p:nvPr>
            <p:ph idx="1"/>
          </p:nvPr>
        </p:nvSpPr>
        <p:spPr>
          <a:xfrm>
            <a:off x="165669" y="1417638"/>
            <a:ext cx="8978331" cy="5440362"/>
          </a:xfrm>
        </p:spPr>
        <p:txBody>
          <a:bodyPr>
            <a:normAutofit lnSpcReduction="10000"/>
          </a:bodyPr>
          <a:lstStyle/>
          <a:p>
            <a:pPr marL="0" indent="0">
              <a:buNone/>
            </a:pPr>
            <a:r>
              <a:rPr lang="en-US" sz="2000" dirty="0">
                <a:solidFill>
                  <a:schemeClr val="bg1">
                    <a:lumMod val="65000"/>
                  </a:schemeClr>
                </a:solidFill>
              </a:rPr>
              <a:t>“Students frequently overuse direct quotation in taking notes, and as a result they overuse quotations in the final paper. Probably only about 10% of your final manuscript should appear as directly quoted matter. Therefore, you should strive to limit the amount of exact transcribing of source materials while taking notes.” Lester, James D. Writing Research Papers. 2nd ed. (1976): 46-47. </a:t>
            </a:r>
            <a:endParaRPr lang="en-US" sz="2000" dirty="0" smtClean="0">
              <a:solidFill>
                <a:schemeClr val="bg1">
                  <a:lumMod val="65000"/>
                </a:schemeClr>
              </a:solidFill>
            </a:endParaRPr>
          </a:p>
          <a:p>
            <a:pPr marL="0" indent="0">
              <a:buNone/>
            </a:pPr>
            <a:endParaRPr lang="en-US" sz="2000" dirty="0"/>
          </a:p>
          <a:p>
            <a:pPr marL="0" indent="0">
              <a:buNone/>
            </a:pPr>
            <a:r>
              <a:rPr lang="en-US" sz="2800" dirty="0"/>
              <a:t>In research papers students often quote excessively, failing to keep quoted material down to the desirable level of 10% of the final draft. Since the problem usually originates during note taking, it is essential to minimize the material recorded verbatim (Lester, 46-47). </a:t>
            </a:r>
          </a:p>
          <a:p>
            <a:pPr marL="0" indent="0">
              <a:buNone/>
            </a:pPr>
            <a:endParaRPr lang="en-US" sz="2000" dirty="0" smtClean="0"/>
          </a:p>
          <a:p>
            <a:pPr marL="0" indent="0" algn="ctr">
              <a:buNone/>
            </a:pPr>
            <a:r>
              <a:rPr lang="en-US" sz="2400" b="1" i="1" dirty="0"/>
              <a:t>Notice how this paraphrase covers more than just one main idea, including the desired level of quotes in a final draft and when the </a:t>
            </a:r>
            <a:r>
              <a:rPr lang="en-US" sz="2400" b="1" i="1" dirty="0" smtClean="0"/>
              <a:t>over quoting </a:t>
            </a:r>
            <a:r>
              <a:rPr lang="en-US" sz="2400" b="1" i="1" dirty="0"/>
              <a:t>problem occurs. </a:t>
            </a:r>
          </a:p>
          <a:p>
            <a:pPr marL="0" indent="0">
              <a:buNone/>
            </a:pPr>
            <a:endParaRPr lang="en-US" sz="2000" dirty="0"/>
          </a:p>
          <a:p>
            <a:endParaRPr lang="en-US" dirty="0"/>
          </a:p>
        </p:txBody>
      </p:sp>
    </p:spTree>
    <p:extLst>
      <p:ext uri="{BB962C8B-B14F-4D97-AF65-F5344CB8AC3E}">
        <p14:creationId xmlns:p14="http://schemas.microsoft.com/office/powerpoint/2010/main" val="32549377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885</Words>
  <Application>Microsoft Macintosh PowerPoint</Application>
  <PresentationFormat>On-screen Show (4:3)</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Notecards</vt:lpstr>
      <vt:lpstr>PowerPoint Presentation</vt:lpstr>
      <vt:lpstr>PowerPoint Presentation</vt:lpstr>
      <vt:lpstr>Summary Cards</vt:lpstr>
      <vt:lpstr>Paraphrase Cards</vt:lpstr>
      <vt:lpstr>Summary vs. Paraphrase</vt:lpstr>
      <vt:lpstr>For example…</vt:lpstr>
      <vt:lpstr>Summary</vt:lpstr>
      <vt:lpstr>Paraphrase</vt:lpstr>
      <vt:lpstr>PLAGIARIZED VERSION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Notecards</dc:title>
  <dc:creator>Jessica Ciaramella</dc:creator>
  <cp:lastModifiedBy>Jessica Ciaramella</cp:lastModifiedBy>
  <cp:revision>6</cp:revision>
  <dcterms:created xsi:type="dcterms:W3CDTF">2015-12-07T20:38:39Z</dcterms:created>
  <dcterms:modified xsi:type="dcterms:W3CDTF">2016-04-13T15:47:28Z</dcterms:modified>
</cp:coreProperties>
</file>