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9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10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9/15/16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9/15/16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9/15/16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9/15/16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9/15/16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9/15/16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9/15/16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TROJAN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 dirty="0" smtClean="0"/>
              <a:t>Key Facts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72972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Trojan War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" y="1349278"/>
            <a:ext cx="8950502" cy="50399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" pitchFamily="2" charset="2"/>
              <a:buChar char="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800" dirty="0" smtClean="0"/>
              <a:t>With Achilles gone, the two greatest Greek warriors are </a:t>
            </a:r>
            <a:r>
              <a:rPr lang="en-US" sz="3600" b="1" u="sng" dirty="0" smtClean="0"/>
              <a:t>Ajax</a:t>
            </a:r>
            <a:r>
              <a:rPr lang="en-US" sz="2800" b="1" dirty="0" smtClean="0"/>
              <a:t> </a:t>
            </a:r>
            <a:r>
              <a:rPr lang="en-US" sz="2800" dirty="0" smtClean="0"/>
              <a:t>and </a:t>
            </a:r>
            <a:r>
              <a:rPr lang="en-US" sz="3600" b="1" u="sng" dirty="0" err="1" smtClean="0"/>
              <a:t>Diomedes</a:t>
            </a:r>
            <a:endParaRPr lang="en-US" sz="3600" dirty="0" smtClean="0"/>
          </a:p>
          <a:p>
            <a:pPr marL="0" indent="0" algn="ctr">
              <a:buFont typeface="Wingdings" pitchFamily="2" charset="2"/>
              <a:buNone/>
            </a:pPr>
            <a:r>
              <a:rPr lang="en-US" sz="2800" dirty="0" err="1" smtClean="0"/>
              <a:t>Diomedes</a:t>
            </a:r>
            <a:r>
              <a:rPr lang="en-US" sz="2800" dirty="0" smtClean="0"/>
              <a:t> almost killed the second greatest Trojan warrior, </a:t>
            </a:r>
            <a:r>
              <a:rPr lang="en-US" sz="3600" b="1" u="sng" dirty="0" smtClean="0"/>
              <a:t>Aeneas</a:t>
            </a:r>
            <a:r>
              <a:rPr lang="en-US" sz="2800" dirty="0" smtClean="0"/>
              <a:t>. Aphrodite, Aeneas’ mother, saved him.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800" dirty="0" err="1" smtClean="0"/>
              <a:t>Diomedes</a:t>
            </a:r>
            <a:r>
              <a:rPr lang="en-US" sz="2800" dirty="0" smtClean="0"/>
              <a:t> would have killed Hector, but </a:t>
            </a:r>
            <a:r>
              <a:rPr lang="en-US" sz="3600" b="1" u="sng" dirty="0" smtClean="0"/>
              <a:t>Ares</a:t>
            </a:r>
            <a:r>
              <a:rPr lang="en-US" sz="2800" dirty="0" smtClean="0"/>
              <a:t> (God of War) got involved.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800" dirty="0" smtClean="0"/>
              <a:t>Ares’ involvement made Hera mad.</a:t>
            </a:r>
            <a:br>
              <a:rPr lang="en-US" sz="2800" dirty="0" smtClean="0"/>
            </a:br>
            <a:r>
              <a:rPr lang="en-US" sz="2800" dirty="0" smtClean="0"/>
              <a:t>She convinced </a:t>
            </a:r>
            <a:r>
              <a:rPr lang="en-US" sz="2800" dirty="0" err="1" smtClean="0"/>
              <a:t>Diomedes</a:t>
            </a:r>
            <a:r>
              <a:rPr lang="en-US" sz="2800" dirty="0" smtClean="0"/>
              <a:t> to throw a spear at Ares,</a:t>
            </a:r>
            <a:br>
              <a:rPr lang="en-US" sz="2800" dirty="0" smtClean="0"/>
            </a:br>
            <a:r>
              <a:rPr lang="en-US" sz="2800" dirty="0" smtClean="0"/>
              <a:t>who fled back to Olympus.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800" dirty="0" smtClean="0"/>
              <a:t>Trojans were in trouble…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383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Trojan War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" y="1349278"/>
            <a:ext cx="8950502" cy="50399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" pitchFamily="2" charset="2"/>
              <a:buChar char="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800" dirty="0" smtClean="0"/>
              <a:t>Hector tells him mother to offer Pallas Athena the most beautiful robe in exchange for sparing Troy. Pallas Athena refuses the gift.</a:t>
            </a:r>
          </a:p>
          <a:p>
            <a:pPr marL="0" indent="0" algn="ctr">
              <a:buFont typeface="Wingdings" pitchFamily="2" charset="2"/>
              <a:buNone/>
            </a:pPr>
            <a:endParaRPr lang="en-US" sz="2800" dirty="0"/>
          </a:p>
          <a:p>
            <a:pPr marL="0" indent="0" algn="ctr">
              <a:buFont typeface="Wingdings" pitchFamily="2" charset="2"/>
              <a:buNone/>
            </a:pPr>
            <a:r>
              <a:rPr lang="en-US" sz="2800" dirty="0" smtClean="0"/>
              <a:t>Zeus, out of loyalty for Thetis, decided to help the Trojans.</a:t>
            </a:r>
          </a:p>
          <a:p>
            <a:pPr algn="ctr"/>
            <a:r>
              <a:rPr lang="en-US" sz="2800" dirty="0" smtClean="0"/>
              <a:t>Olympians could not participate in the battle</a:t>
            </a:r>
          </a:p>
          <a:p>
            <a:pPr algn="ctr"/>
            <a:r>
              <a:rPr lang="en-US" sz="2800" dirty="0" smtClean="0"/>
              <a:t>Zeus alone went to help defeat the Greeks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Close to defeat, Agamemnon realized he had to make amends with Achilles or the Greeks would lose</a:t>
            </a:r>
          </a:p>
          <a:p>
            <a:pPr marL="0" indent="0" algn="ctr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5198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Trojan War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" y="1349278"/>
            <a:ext cx="8950502" cy="5039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" pitchFamily="2" charset="2"/>
              <a:buChar char="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Odysseus and two chieftains went to meet with Achilles.</a:t>
            </a:r>
          </a:p>
          <a:p>
            <a:pPr algn="ctr"/>
            <a:r>
              <a:rPr lang="en-US" sz="2800" dirty="0" smtClean="0"/>
              <a:t>Offered him riches</a:t>
            </a:r>
          </a:p>
          <a:p>
            <a:pPr algn="ctr"/>
            <a:r>
              <a:rPr lang="en-US" sz="2800" dirty="0" smtClean="0"/>
              <a:t>Appealed to his pity</a:t>
            </a:r>
          </a:p>
          <a:p>
            <a:pPr marL="0" indent="0" algn="ctr">
              <a:buNone/>
            </a:pPr>
            <a:r>
              <a:rPr lang="en-US" sz="2800" dirty="0" smtClean="0"/>
              <a:t>Achilles refused to help the Greeks.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Hera was very angry at Zeus for helping Troy. She made herself irresistible and tempted him away from his promise to Thetis. Zeus stopped helping the Trojans.</a:t>
            </a:r>
          </a:p>
        </p:txBody>
      </p:sp>
    </p:spTree>
    <p:extLst>
      <p:ext uri="{BB962C8B-B14F-4D97-AF65-F5344CB8AC3E}">
        <p14:creationId xmlns:p14="http://schemas.microsoft.com/office/powerpoint/2010/main" val="4130775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Trojan War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" y="1613646"/>
            <a:ext cx="8950502" cy="4775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" pitchFamily="2" charset="2"/>
              <a:buChar char="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Greeks took the upper hand!</a:t>
            </a:r>
          </a:p>
          <a:p>
            <a:pPr marL="0" indent="0" algn="ctr">
              <a:buNone/>
            </a:pPr>
            <a:r>
              <a:rPr lang="en-US" sz="2800" dirty="0" smtClean="0"/>
              <a:t>Ajax wounded Hector and would have destroyed Troy if Zeus had not suddenly realize what Hera did.</a:t>
            </a:r>
          </a:p>
          <a:p>
            <a:pPr marL="0" indent="0" algn="ctr">
              <a:buNone/>
            </a:pPr>
            <a:r>
              <a:rPr lang="en-US" sz="2800" dirty="0" smtClean="0"/>
              <a:t>Hera blamed Poseidon!</a:t>
            </a:r>
          </a:p>
          <a:p>
            <a:pPr marL="0" indent="0" algn="ctr">
              <a:buNone/>
            </a:pPr>
            <a:r>
              <a:rPr lang="en-US" sz="2800" dirty="0" smtClean="0"/>
              <a:t>Zeus </a:t>
            </a:r>
            <a:r>
              <a:rPr lang="en-US" sz="2800" dirty="0" smtClean="0"/>
              <a:t>did not believe her, but sent Iris to tell Poseidon to stop helping the Greeks.</a:t>
            </a:r>
          </a:p>
          <a:p>
            <a:pPr marL="0" indent="0" algn="ctr">
              <a:buNone/>
            </a:pPr>
            <a:r>
              <a:rPr lang="en-US" sz="2800" dirty="0" smtClean="0"/>
              <a:t>Apollo revived Hector</a:t>
            </a:r>
          </a:p>
        </p:txBody>
      </p:sp>
    </p:spTree>
    <p:extLst>
      <p:ext uri="{BB962C8B-B14F-4D97-AF65-F5344CB8AC3E}">
        <p14:creationId xmlns:p14="http://schemas.microsoft.com/office/powerpoint/2010/main" val="3585714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Trojan War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" y="1613646"/>
            <a:ext cx="8950502" cy="4775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" pitchFamily="2" charset="2"/>
              <a:buChar char="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u="sng" dirty="0" err="1" smtClean="0"/>
              <a:t>Patroclus</a:t>
            </a:r>
            <a:r>
              <a:rPr lang="en-US" sz="2800" dirty="0" smtClean="0"/>
              <a:t>, Achilles’ best friend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Unable to stand by and watch the Greeks suffering without their greatest warrior, </a:t>
            </a:r>
            <a:r>
              <a:rPr lang="en-US" sz="2800" dirty="0" err="1" smtClean="0"/>
              <a:t>Patroclus</a:t>
            </a:r>
            <a:r>
              <a:rPr lang="en-US" sz="2800" dirty="0" smtClean="0"/>
              <a:t> takes Achilles’ armor and heads off to battle.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Hector kills </a:t>
            </a:r>
            <a:r>
              <a:rPr lang="en-US" sz="2800" dirty="0" err="1" smtClean="0"/>
              <a:t>Patroclus</a:t>
            </a:r>
            <a:r>
              <a:rPr lang="en-US" sz="2800" dirty="0" smtClean="0"/>
              <a:t> and takes his armor</a:t>
            </a:r>
          </a:p>
        </p:txBody>
      </p:sp>
    </p:spTree>
    <p:extLst>
      <p:ext uri="{BB962C8B-B14F-4D97-AF65-F5344CB8AC3E}">
        <p14:creationId xmlns:p14="http://schemas.microsoft.com/office/powerpoint/2010/main" val="2920837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Trojan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93" y="1428648"/>
            <a:ext cx="8196359" cy="52383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Achilles, wearing new magical armor, returns to the Greeks to make amends</a:t>
            </a:r>
          </a:p>
          <a:p>
            <a:pPr marL="0" indent="0">
              <a:buNone/>
            </a:pPr>
            <a:r>
              <a:rPr lang="en-US" sz="2800" dirty="0" smtClean="0"/>
              <a:t>Achilles, with the help of Pallas Athena, faces Hector. He chases him 3 times around the gates of Troy</a:t>
            </a:r>
          </a:p>
          <a:p>
            <a:pPr marL="0" indent="0">
              <a:buNone/>
            </a:pPr>
            <a:r>
              <a:rPr lang="en-US" sz="2800" dirty="0" smtClean="0"/>
              <a:t>Achilles kills Hector and instead of returning his body to </a:t>
            </a:r>
            <a:r>
              <a:rPr lang="en-US" sz="2800" dirty="0" err="1" smtClean="0"/>
              <a:t>Priam</a:t>
            </a:r>
            <a:r>
              <a:rPr lang="en-US" sz="2800" dirty="0" smtClean="0"/>
              <a:t>, he drags the body around the city</a:t>
            </a:r>
          </a:p>
          <a:p>
            <a:pPr lvl="1"/>
            <a:r>
              <a:rPr lang="en-US" sz="2400" dirty="0" smtClean="0"/>
              <a:t>This behavior angered the gods, who gave </a:t>
            </a:r>
            <a:r>
              <a:rPr lang="en-US" sz="2400" dirty="0" err="1" smtClean="0"/>
              <a:t>Priam</a:t>
            </a:r>
            <a:r>
              <a:rPr lang="en-US" sz="2400" dirty="0" smtClean="0"/>
              <a:t> safe passage to meet with Achilles</a:t>
            </a:r>
          </a:p>
          <a:p>
            <a:pPr lvl="1"/>
            <a:r>
              <a:rPr lang="en-US" sz="2400" dirty="0" err="1" smtClean="0"/>
              <a:t>Priam</a:t>
            </a:r>
            <a:r>
              <a:rPr lang="en-US" sz="2400" dirty="0" smtClean="0"/>
              <a:t> moves Achilles’ heart and retrieves Hector’s body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960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Fall of Troy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31" y="1801906"/>
            <a:ext cx="8255895" cy="46270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As fated, Achilles died soon after Hector</a:t>
            </a:r>
          </a:p>
          <a:p>
            <a:pPr lvl="1"/>
            <a:r>
              <a:rPr lang="en-US" sz="2400" dirty="0" smtClean="0"/>
              <a:t>Paris shoots an arrow (with the help of Apollo) that hits Achilles in his heel</a:t>
            </a:r>
          </a:p>
          <a:p>
            <a:pPr marL="0" indent="-12700">
              <a:buNone/>
            </a:pPr>
            <a:r>
              <a:rPr lang="en-US" sz="2800" dirty="0" smtClean="0"/>
              <a:t>Achilles’ armor was given to </a:t>
            </a:r>
            <a:r>
              <a:rPr lang="en-US" sz="3200" b="1" dirty="0" smtClean="0"/>
              <a:t>Odysseus</a:t>
            </a:r>
          </a:p>
        </p:txBody>
      </p:sp>
    </p:spTree>
    <p:extLst>
      <p:ext uri="{BB962C8B-B14F-4D97-AF65-F5344CB8AC3E}">
        <p14:creationId xmlns:p14="http://schemas.microsoft.com/office/powerpoint/2010/main" val="3602389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Fall of Troy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31" y="1801906"/>
            <a:ext cx="8255895" cy="4627004"/>
          </a:xfrm>
        </p:spPr>
        <p:txBody>
          <a:bodyPr>
            <a:normAutofit/>
          </a:bodyPr>
          <a:lstStyle/>
          <a:p>
            <a:pPr marL="0" indent="-12700">
              <a:buNone/>
            </a:pPr>
            <a:r>
              <a:rPr lang="en-US" sz="4000" b="1" dirty="0"/>
              <a:t>Odysseus</a:t>
            </a:r>
            <a:r>
              <a:rPr lang="en-US" sz="3200" dirty="0"/>
              <a:t> </a:t>
            </a:r>
            <a:r>
              <a:rPr lang="en-US" dirty="0"/>
              <a:t>kidnaps the prophet </a:t>
            </a:r>
            <a:r>
              <a:rPr lang="en-US" dirty="0" err="1"/>
              <a:t>Helenus</a:t>
            </a:r>
            <a:r>
              <a:rPr lang="en-US" dirty="0"/>
              <a:t> and learns that Troy </a:t>
            </a:r>
            <a:r>
              <a:rPr lang="en-US" dirty="0" smtClean="0"/>
              <a:t>will </a:t>
            </a:r>
            <a:r>
              <a:rPr lang="en-US" dirty="0"/>
              <a:t>not fall until someone </a:t>
            </a:r>
            <a:r>
              <a:rPr lang="en-US" dirty="0" smtClean="0"/>
              <a:t>fights </a:t>
            </a:r>
            <a:r>
              <a:rPr lang="en-US" dirty="0"/>
              <a:t>with Hercules’ bow and arrows.</a:t>
            </a:r>
          </a:p>
          <a:p>
            <a:pPr marL="0" indent="-12700">
              <a:buNone/>
            </a:pPr>
            <a:r>
              <a:rPr lang="en-US" dirty="0"/>
              <a:t>***PROBLEM: Hercules’ armor i</a:t>
            </a:r>
            <a:r>
              <a:rPr lang="en-US" dirty="0" smtClean="0"/>
              <a:t>s </a:t>
            </a:r>
            <a:r>
              <a:rPr lang="en-US" dirty="0"/>
              <a:t>with Prince </a:t>
            </a:r>
            <a:r>
              <a:rPr lang="en-US" dirty="0" err="1"/>
              <a:t>Phioctetes</a:t>
            </a:r>
            <a:r>
              <a:rPr lang="en-US" dirty="0"/>
              <a:t>, a man the Greeks left for dead during the war***</a:t>
            </a:r>
          </a:p>
          <a:p>
            <a:pPr marL="0" indent="0">
              <a:buNone/>
            </a:pPr>
            <a:r>
              <a:rPr lang="en-US" sz="3200" b="1" dirty="0" smtClean="0"/>
              <a:t>Odysseus </a:t>
            </a:r>
            <a:r>
              <a:rPr lang="en-US" dirty="0" smtClean="0"/>
              <a:t>successfully steals Hercules’ bow and arrow form </a:t>
            </a:r>
            <a:r>
              <a:rPr lang="en-US" dirty="0" err="1" smtClean="0"/>
              <a:t>Philoctetes</a:t>
            </a:r>
            <a:r>
              <a:rPr lang="en-US" dirty="0" smtClean="0"/>
              <a:t> AND brings </a:t>
            </a:r>
            <a:r>
              <a:rPr lang="en-US" dirty="0" err="1" smtClean="0"/>
              <a:t>Philoctetes</a:t>
            </a:r>
            <a:r>
              <a:rPr lang="en-US" dirty="0" smtClean="0"/>
              <a:t> back with them</a:t>
            </a:r>
            <a:endParaRPr lang="en-US" dirty="0"/>
          </a:p>
          <a:p>
            <a:pPr lvl="1"/>
            <a:r>
              <a:rPr lang="en-US" sz="2400" dirty="0" err="1" smtClean="0"/>
              <a:t>Philoctetes</a:t>
            </a:r>
            <a:r>
              <a:rPr lang="en-US" sz="2400" dirty="0" smtClean="0"/>
              <a:t> wounds Paris with arrow. Paris dies.</a:t>
            </a:r>
          </a:p>
        </p:txBody>
      </p:sp>
    </p:spTree>
    <p:extLst>
      <p:ext uri="{BB962C8B-B14F-4D97-AF65-F5344CB8AC3E}">
        <p14:creationId xmlns:p14="http://schemas.microsoft.com/office/powerpoint/2010/main" val="91480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Fall of Troy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31" y="1613646"/>
            <a:ext cx="8255895" cy="4815264"/>
          </a:xfrm>
        </p:spPr>
        <p:txBody>
          <a:bodyPr>
            <a:normAutofit fontScale="92500"/>
          </a:bodyPr>
          <a:lstStyle/>
          <a:p>
            <a:pPr marL="0" indent="-12700">
              <a:buNone/>
            </a:pPr>
            <a:r>
              <a:rPr lang="en-US" sz="2800" dirty="0" smtClean="0"/>
              <a:t>As long as Troy has the sacred image of Pallas Athena (the Palladium), the city will not fall</a:t>
            </a:r>
          </a:p>
          <a:p>
            <a:pPr marL="0" indent="-12700">
              <a:buNone/>
            </a:pPr>
            <a:endParaRPr lang="en-US" sz="2800" dirty="0"/>
          </a:p>
          <a:p>
            <a:pPr marL="0" indent="-12700">
              <a:buNone/>
            </a:pPr>
            <a:r>
              <a:rPr lang="en-US" sz="3600" b="1" dirty="0" smtClean="0"/>
              <a:t>Odysseus</a:t>
            </a:r>
            <a:r>
              <a:rPr lang="en-US" sz="2800" dirty="0" smtClean="0"/>
              <a:t> developed a plan!</a:t>
            </a:r>
          </a:p>
          <a:p>
            <a:pPr marL="501650" indent="-514350">
              <a:buFont typeface="+mj-lt"/>
              <a:buAutoNum type="arabicPeriod"/>
            </a:pPr>
            <a:r>
              <a:rPr lang="en-US" sz="2800" dirty="0" smtClean="0"/>
              <a:t>Build a hollow wooden horse</a:t>
            </a:r>
          </a:p>
          <a:p>
            <a:pPr marL="501650" indent="-514350">
              <a:buFont typeface="+mj-lt"/>
              <a:buAutoNum type="arabicPeriod"/>
            </a:pPr>
            <a:r>
              <a:rPr lang="en-US" sz="2800" dirty="0" smtClean="0"/>
              <a:t>Persuade the Trojans to bring the horse inside the city</a:t>
            </a:r>
          </a:p>
          <a:p>
            <a:pPr marL="501650" indent="-514350">
              <a:buFont typeface="+mj-lt"/>
              <a:buAutoNum type="arabicPeriod"/>
            </a:pPr>
            <a:r>
              <a:rPr lang="en-US" sz="2800" dirty="0" smtClean="0"/>
              <a:t>Leave a single Greek behind in their deserted camp to ensure the horse is safely accepted (</a:t>
            </a:r>
            <a:r>
              <a:rPr lang="en-US" sz="2800" b="1" dirty="0" err="1" smtClean="0"/>
              <a:t>Sinon</a:t>
            </a:r>
            <a:r>
              <a:rPr lang="en-US" sz="2800" dirty="0" smtClean="0"/>
              <a:t>)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943199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622300"/>
            <a:ext cx="66040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98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Judgment of Paris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148" y="1613646"/>
            <a:ext cx="8236050" cy="4775579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Eris, the Goddess of Discord</a:t>
            </a:r>
            <a:r>
              <a:rPr lang="en-US" dirty="0" smtClean="0"/>
              <a:t>, was offended at being left out of the marriage banquet of King Peleus and Thetis, the sea nymph</a:t>
            </a:r>
          </a:p>
          <a:p>
            <a:pPr marL="0" indent="0" algn="ctr">
              <a:buNone/>
            </a:pPr>
            <a:r>
              <a:rPr lang="en-US" sz="2800" b="1" i="1" dirty="0" smtClean="0"/>
              <a:t>*Fun Fact* </a:t>
            </a:r>
            <a:r>
              <a:rPr lang="en-US" sz="2800" i="1" dirty="0" smtClean="0"/>
              <a:t>Peleus and Thetis are Achilles’ parents</a:t>
            </a:r>
          </a:p>
          <a:p>
            <a:pPr marL="0" indent="0">
              <a:buNone/>
            </a:pPr>
            <a:r>
              <a:rPr lang="en-US" dirty="0" smtClean="0"/>
              <a:t>Threw the Golden Apple “For the Fairest” into the banquet.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228" y="4020992"/>
            <a:ext cx="3090999" cy="309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82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Fall of Troy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31" y="1593804"/>
            <a:ext cx="8255895" cy="4815264"/>
          </a:xfrm>
        </p:spPr>
        <p:txBody>
          <a:bodyPr>
            <a:normAutofit/>
          </a:bodyPr>
          <a:lstStyle/>
          <a:p>
            <a:pPr marL="0" indent="-12700">
              <a:buNone/>
            </a:pPr>
            <a:r>
              <a:rPr lang="en-US" sz="2800" dirty="0" smtClean="0"/>
              <a:t>Troy was destroyed</a:t>
            </a:r>
          </a:p>
          <a:p>
            <a:pPr marL="0" indent="-12700">
              <a:buNone/>
            </a:pPr>
            <a:r>
              <a:rPr lang="en-US" sz="2800" dirty="0" smtClean="0"/>
              <a:t>Trojans were slaughtered</a:t>
            </a:r>
          </a:p>
          <a:p>
            <a:pPr marL="0" indent="-12700">
              <a:buNone/>
            </a:pPr>
            <a:r>
              <a:rPr lang="en-US" sz="2800" dirty="0" err="1" smtClean="0"/>
              <a:t>Priam</a:t>
            </a:r>
            <a:r>
              <a:rPr lang="en-US" sz="2800" dirty="0" smtClean="0"/>
              <a:t> was killed by Achilles’ son</a:t>
            </a:r>
          </a:p>
          <a:p>
            <a:pPr marL="0" indent="-12700">
              <a:buNone/>
            </a:pPr>
            <a:r>
              <a:rPr lang="en-US" sz="2800" dirty="0" smtClean="0"/>
              <a:t>Aeneas was the only leader to survive</a:t>
            </a:r>
          </a:p>
          <a:p>
            <a:pPr marL="0" indent="-12700">
              <a:buNone/>
            </a:pPr>
            <a:r>
              <a:rPr lang="en-US" sz="2800" dirty="0" smtClean="0"/>
              <a:t>Helen (with the help of Aphrodite) escaped back to </a:t>
            </a:r>
            <a:r>
              <a:rPr lang="en-US" sz="2800" dirty="0" smtClean="0"/>
              <a:t>Menelaus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252684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Judgment of Paris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13" y="1613646"/>
            <a:ext cx="8771889" cy="47755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Pallas Athena </a:t>
            </a:r>
            <a:r>
              <a:rPr lang="en-US" sz="2800" dirty="0"/>
              <a:t>(Goddess of the City, Zeus’ </a:t>
            </a:r>
            <a:r>
              <a:rPr lang="en-US" sz="2800" dirty="0" smtClean="0"/>
              <a:t>daughter only)</a:t>
            </a:r>
            <a:endParaRPr lang="en-US" sz="2800" dirty="0"/>
          </a:p>
          <a:p>
            <a:pPr marL="0" indent="0">
              <a:buNone/>
            </a:pPr>
            <a:r>
              <a:rPr lang="en-US" sz="2800" b="1" dirty="0" smtClean="0"/>
              <a:t>Aphrodite</a:t>
            </a:r>
            <a:r>
              <a:rPr lang="en-US" sz="2800" dirty="0" smtClean="0"/>
              <a:t> (Goddess of Love and Beauty, Zeus’ daughter)</a:t>
            </a:r>
          </a:p>
          <a:p>
            <a:pPr marL="0" indent="0">
              <a:buNone/>
            </a:pPr>
            <a:r>
              <a:rPr lang="en-US" sz="2800" b="1" dirty="0" smtClean="0"/>
              <a:t>Hera</a:t>
            </a:r>
            <a:r>
              <a:rPr lang="en-US" sz="2800" dirty="0" smtClean="0"/>
              <a:t> (Goddess of Marriage, Zeus’ wife)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i="1" dirty="0" smtClean="0"/>
              <a:t>Ask Zeus to pick – he wisely declines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228" y="4020992"/>
            <a:ext cx="3090999" cy="309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37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Judgment of Paris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13" y="1613646"/>
            <a:ext cx="8771889" cy="47755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i="1" dirty="0" smtClean="0"/>
              <a:t>Paris: </a:t>
            </a:r>
            <a:r>
              <a:rPr lang="en-US" sz="3600" i="1" dirty="0" smtClean="0"/>
              <a:t>son of </a:t>
            </a:r>
            <a:r>
              <a:rPr lang="en-US" sz="3600" i="1" dirty="0" err="1" smtClean="0"/>
              <a:t>Priam</a:t>
            </a:r>
            <a:r>
              <a:rPr lang="en-US" sz="3600" i="1" dirty="0" smtClean="0"/>
              <a:t> and a prince of Troy</a:t>
            </a:r>
          </a:p>
          <a:p>
            <a:pPr marL="0" indent="0" algn="ctr">
              <a:buNone/>
            </a:pPr>
            <a:endParaRPr lang="en-US" sz="3600" i="1" dirty="0" smtClean="0"/>
          </a:p>
          <a:p>
            <a:pPr marL="0" indent="0" algn="ctr">
              <a:buNone/>
            </a:pPr>
            <a:r>
              <a:rPr lang="en-US" sz="2800" b="1" dirty="0" smtClean="0"/>
              <a:t>Pallas Athena </a:t>
            </a:r>
            <a:r>
              <a:rPr lang="en-US" sz="2800" dirty="0" smtClean="0"/>
              <a:t>offers Trojan victory against the Greeks</a:t>
            </a:r>
          </a:p>
          <a:p>
            <a:pPr marL="0" indent="0" algn="ctr">
              <a:buNone/>
            </a:pPr>
            <a:r>
              <a:rPr lang="en-US" sz="2800" b="1" dirty="0" smtClean="0"/>
              <a:t>Hera</a:t>
            </a:r>
            <a:r>
              <a:rPr lang="en-US" sz="2800" dirty="0" smtClean="0"/>
              <a:t> offers to make him Lord of Europe and Asia</a:t>
            </a:r>
          </a:p>
          <a:p>
            <a:pPr marL="0" indent="0" algn="ctr">
              <a:buNone/>
            </a:pPr>
            <a:r>
              <a:rPr lang="en-US" sz="2800" b="1" dirty="0" smtClean="0"/>
              <a:t>Aphrodite</a:t>
            </a:r>
            <a:r>
              <a:rPr lang="en-US" sz="2800" dirty="0" smtClean="0"/>
              <a:t> offers the fairest woman in all the world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951" y="4849557"/>
            <a:ext cx="2262433" cy="226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48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Trojan War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13" y="1613646"/>
            <a:ext cx="8771889" cy="47755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Helen: </a:t>
            </a:r>
            <a:r>
              <a:rPr lang="en-US" sz="3600" dirty="0" smtClean="0"/>
              <a:t>daughter of Zeus and Leda, sister of Castor and </a:t>
            </a:r>
            <a:r>
              <a:rPr lang="en-US" sz="3600" dirty="0" err="1" smtClean="0"/>
              <a:t>Pollux</a:t>
            </a:r>
            <a:r>
              <a:rPr lang="en-US" sz="3600" dirty="0" smtClean="0"/>
              <a:t>, wife of Menelaus</a:t>
            </a:r>
          </a:p>
          <a:p>
            <a:pPr marL="0" indent="0" algn="ctr">
              <a:buNone/>
            </a:pPr>
            <a:r>
              <a:rPr lang="en-US" sz="3600" b="1" dirty="0" smtClean="0"/>
              <a:t>Menelaus:</a:t>
            </a:r>
            <a:r>
              <a:rPr lang="en-US" sz="3600" dirty="0" smtClean="0"/>
              <a:t> King of Sparta (a city in Greece) and brother of </a:t>
            </a:r>
            <a:r>
              <a:rPr lang="en-US" sz="3600" b="1" dirty="0" smtClean="0"/>
              <a:t>Agamemnon</a:t>
            </a:r>
            <a:endParaRPr lang="en-US" sz="3600" dirty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Paris visits Menelaus and Helen,</a:t>
            </a:r>
            <a:br>
              <a:rPr lang="en-US" sz="2800" dirty="0" smtClean="0"/>
            </a:br>
            <a:r>
              <a:rPr lang="en-US" sz="2800" dirty="0" smtClean="0"/>
              <a:t>breaks the sacred bond between a guest and a host,</a:t>
            </a:r>
            <a:br>
              <a:rPr lang="en-US" sz="2800" dirty="0" smtClean="0"/>
            </a:br>
            <a:r>
              <a:rPr lang="en-US" sz="2800" dirty="0" smtClean="0"/>
              <a:t>and steals Helen away</a:t>
            </a:r>
          </a:p>
        </p:txBody>
      </p:sp>
    </p:spTree>
    <p:extLst>
      <p:ext uri="{BB962C8B-B14F-4D97-AF65-F5344CB8AC3E}">
        <p14:creationId xmlns:p14="http://schemas.microsoft.com/office/powerpoint/2010/main" val="261924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Trojan War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13" y="1613647"/>
            <a:ext cx="8771889" cy="9063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The Greatest Warriors</a:t>
            </a:r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601747" y="2738235"/>
            <a:ext cx="4150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smtClean="0"/>
              <a:t>Troy</a:t>
            </a:r>
          </a:p>
          <a:p>
            <a:pPr algn="ctr"/>
            <a:r>
              <a:rPr lang="en-US" sz="3600" b="1" dirty="0" smtClean="0"/>
              <a:t>Hector: </a:t>
            </a:r>
            <a:r>
              <a:rPr lang="en-US" sz="3600" dirty="0" smtClean="0"/>
              <a:t>Prince of Troy, son of </a:t>
            </a:r>
            <a:r>
              <a:rPr lang="en-US" sz="3600" dirty="0" err="1" smtClean="0"/>
              <a:t>Priam</a:t>
            </a:r>
            <a:r>
              <a:rPr lang="en-US" sz="3600" dirty="0" smtClean="0"/>
              <a:t>, Brother of Paris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910" y="2738235"/>
            <a:ext cx="4150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smtClean="0"/>
              <a:t>Greece</a:t>
            </a:r>
          </a:p>
          <a:p>
            <a:pPr algn="ctr"/>
            <a:r>
              <a:rPr lang="en-US" sz="3600" b="1" dirty="0" smtClean="0"/>
              <a:t>Achilles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7008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Trojan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13" y="1613647"/>
            <a:ext cx="8771889" cy="9063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The war went on for 9 years!</a:t>
            </a:r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28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8613" y="2381078"/>
            <a:ext cx="8771889" cy="4008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" pitchFamily="2" charset="2"/>
              <a:buChar char="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800" b="1" dirty="0" smtClean="0"/>
              <a:t>Agamemnon</a:t>
            </a:r>
            <a:r>
              <a:rPr lang="en-US" sz="2800" dirty="0" smtClean="0"/>
              <a:t> kidnapped </a:t>
            </a:r>
            <a:r>
              <a:rPr lang="en-US" sz="2800" b="1" dirty="0" err="1" smtClean="0"/>
              <a:t>Chryseis</a:t>
            </a:r>
            <a:endParaRPr lang="en-US" sz="2800" b="1" dirty="0" smtClean="0"/>
          </a:p>
          <a:p>
            <a:pPr marL="0" indent="0" algn="ctr">
              <a:buFont typeface="Wingdings" pitchFamily="2" charset="2"/>
              <a:buNone/>
            </a:pPr>
            <a:r>
              <a:rPr lang="en-US" sz="2800" b="1" dirty="0" err="1" smtClean="0"/>
              <a:t>Chryseis</a:t>
            </a:r>
            <a:r>
              <a:rPr lang="en-US" sz="2800" dirty="0" smtClean="0"/>
              <a:t> was the daughter of Apollo’s oracle at Delphi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800" b="1" dirty="0" smtClean="0"/>
              <a:t>Apollo</a:t>
            </a:r>
            <a:r>
              <a:rPr lang="en-US" sz="2800" dirty="0" smtClean="0"/>
              <a:t> brought down pestilence on the Greeks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800" b="1" dirty="0" smtClean="0"/>
              <a:t>Agamemnon</a:t>
            </a:r>
            <a:r>
              <a:rPr lang="en-US" sz="2800" dirty="0" smtClean="0"/>
              <a:t> realized he had to give </a:t>
            </a:r>
            <a:r>
              <a:rPr lang="en-US" sz="2800" b="1" dirty="0" err="1" smtClean="0"/>
              <a:t>Chryseis</a:t>
            </a:r>
            <a:r>
              <a:rPr lang="en-US" sz="2800" dirty="0" smtClean="0"/>
              <a:t> back, so decided to take </a:t>
            </a:r>
            <a:r>
              <a:rPr lang="en-US" sz="2800" b="1" dirty="0" smtClean="0"/>
              <a:t>Achilles’</a:t>
            </a:r>
            <a:r>
              <a:rPr lang="en-US" sz="2800" dirty="0" smtClean="0"/>
              <a:t> woman, </a:t>
            </a:r>
            <a:r>
              <a:rPr lang="en-US" sz="2800" b="1" dirty="0" err="1" smtClean="0"/>
              <a:t>Briseis</a:t>
            </a:r>
            <a:r>
              <a:rPr lang="en-US" sz="2800" dirty="0" smtClean="0"/>
              <a:t>, to replace her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800" dirty="0" smtClean="0"/>
              <a:t>Achilles stops fighting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33441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Trojan War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" y="1613646"/>
            <a:ext cx="8950502" cy="477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" pitchFamily="2" charset="2"/>
              <a:buChar char="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800" b="1" dirty="0" smtClean="0"/>
              <a:t>Thetis </a:t>
            </a:r>
            <a:r>
              <a:rPr lang="en-US" sz="2800" dirty="0" smtClean="0"/>
              <a:t>was mad on behalf of her son, Achilles, and asked Zeus to give victory to the Trojans</a:t>
            </a:r>
            <a:endParaRPr lang="en-US" sz="2800" dirty="0"/>
          </a:p>
          <a:p>
            <a:pPr marL="0" indent="0">
              <a:buFont typeface="Wingdings" pitchFamily="2" charset="2"/>
              <a:buNone/>
            </a:pPr>
            <a:r>
              <a:rPr lang="en-US" sz="2800" dirty="0" smtClean="0"/>
              <a:t>		</a:t>
            </a:r>
            <a:r>
              <a:rPr lang="en-US" sz="2800" b="1" u="sng" dirty="0" smtClean="0"/>
              <a:t>GREEKS</a:t>
            </a:r>
            <a:r>
              <a:rPr lang="en-US" sz="2800" dirty="0" smtClean="0"/>
              <a:t>			</a:t>
            </a:r>
            <a:r>
              <a:rPr lang="en-US" sz="2800" b="1" u="sng" dirty="0" smtClean="0"/>
              <a:t>TROJANS</a:t>
            </a:r>
            <a:r>
              <a:rPr lang="en-US" sz="2800" b="1" u="sng" dirty="0"/>
              <a:t/>
            </a:r>
            <a:br>
              <a:rPr lang="en-US" sz="2800" b="1" u="sng" dirty="0"/>
            </a:br>
            <a:r>
              <a:rPr lang="en-US" sz="2800" dirty="0" smtClean="0"/>
              <a:t>		Hera				Aphrodite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		Pallas Athena		Apollo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						Artemis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						Zeus </a:t>
            </a:r>
            <a:r>
              <a:rPr lang="en-US" sz="1800" dirty="0" smtClean="0"/>
              <a:t>(but afraid to anger Hera)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800" dirty="0" smtClean="0"/>
              <a:t>Zeus sent a lying dream to Agamemnon,</a:t>
            </a:r>
            <a:br>
              <a:rPr lang="en-US" sz="2800" dirty="0" smtClean="0"/>
            </a:br>
            <a:r>
              <a:rPr lang="en-US" sz="2800" dirty="0" smtClean="0"/>
              <a:t>convincing him to attack Troy without Achilles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717751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Trojan War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" y="1613646"/>
            <a:ext cx="8950502" cy="477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" pitchFamily="2" charset="2"/>
              <a:buChar char="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800" b="1" dirty="0" smtClean="0"/>
              <a:t>Paris vs. Menelaus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800" dirty="0" smtClean="0"/>
              <a:t>Menelaus would have defeated Paris if it wasn’t for Aphrodite swooping in and taking Paris back to Troy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800" dirty="0" smtClean="0"/>
              <a:t>Agamemnon declared victory for Greece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800" dirty="0" smtClean="0"/>
              <a:t>Troy would have accepted this if it wasn’t for Hera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800" dirty="0" smtClean="0"/>
              <a:t>Hera convinces Pallas Athena into tricking a Trojan soldier into breaking the cease fire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6787424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166</TotalTime>
  <Words>922</Words>
  <Application>Microsoft Macintosh PowerPoint</Application>
  <PresentationFormat>On-screen Show (4:3)</PresentationFormat>
  <Paragraphs>108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Tradition</vt:lpstr>
      <vt:lpstr>THE TROJAN WAR</vt:lpstr>
      <vt:lpstr>The Judgment of Paris</vt:lpstr>
      <vt:lpstr>The Judgment of Paris</vt:lpstr>
      <vt:lpstr>The Judgment of Paris</vt:lpstr>
      <vt:lpstr>The Trojan War Begins</vt:lpstr>
      <vt:lpstr>The Trojan War Begins</vt:lpstr>
      <vt:lpstr>The Trojan War</vt:lpstr>
      <vt:lpstr>The Trojan War</vt:lpstr>
      <vt:lpstr>The Trojan War</vt:lpstr>
      <vt:lpstr>The Trojan War</vt:lpstr>
      <vt:lpstr>The Trojan War</vt:lpstr>
      <vt:lpstr>The Trojan War</vt:lpstr>
      <vt:lpstr>The Trojan War</vt:lpstr>
      <vt:lpstr>The Trojan War</vt:lpstr>
      <vt:lpstr>The Trojan War</vt:lpstr>
      <vt:lpstr>The Fall of Troy</vt:lpstr>
      <vt:lpstr>The Fall of Troy</vt:lpstr>
      <vt:lpstr>The Fall of Troy</vt:lpstr>
      <vt:lpstr>PowerPoint Presentation</vt:lpstr>
      <vt:lpstr>The Fall of Troy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TROJAN WAR</dc:title>
  <dc:creator>Jessica Ciaramella</dc:creator>
  <cp:lastModifiedBy>Jessica Ciaramella</cp:lastModifiedBy>
  <cp:revision>10</cp:revision>
  <dcterms:created xsi:type="dcterms:W3CDTF">2014-09-11T14:29:34Z</dcterms:created>
  <dcterms:modified xsi:type="dcterms:W3CDTF">2016-09-15T12:56:46Z</dcterms:modified>
</cp:coreProperties>
</file>